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5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1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4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6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0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1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109C-7E58-4BBE-8D96-AFF4E9D622B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094D-0A50-4292-A237-7352BB559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2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ki-katalog.ru/sprav_2a135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et-all.org/oborudovanie/stanki-sverlilnye/radialno-sverlilnye-stanki-konstruktivnye-osobennosti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050" y="1028699"/>
            <a:ext cx="9810749" cy="1852613"/>
          </a:xfrm>
          <a:noFill/>
        </p:spPr>
        <p:txBody>
          <a:bodyPr>
            <a:no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 3.2. Станки сверлильно-расточной группы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564433"/>
            <a:ext cx="2462212" cy="4041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879094"/>
            <a:ext cx="3233735" cy="3734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2952749"/>
            <a:ext cx="2171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362"/>
            <a:ext cx="10668000" cy="451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выборе оборудования необходимо правильно подобрать компоновку станка и технические характеристики согласно планируемым работам.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станка.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питания.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диаметр сверления.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вращения шпинделя.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575" y="257926"/>
            <a:ext cx="9043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Вертикально-сверлильные станки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6445" b="16269"/>
          <a:stretch/>
        </p:blipFill>
        <p:spPr>
          <a:xfrm>
            <a:off x="190499" y="1027367"/>
            <a:ext cx="4943476" cy="5588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3563" y="921881"/>
            <a:ext cx="62769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– станина</a:t>
            </a:r>
          </a:p>
          <a:p>
            <a:r>
              <a:rPr lang="ru-RU" sz="2800" dirty="0" smtClean="0"/>
              <a:t>2 – электродвигатель</a:t>
            </a:r>
          </a:p>
          <a:p>
            <a:r>
              <a:rPr lang="ru-RU" sz="2800" dirty="0" smtClean="0"/>
              <a:t>3 – сверлильная головка</a:t>
            </a:r>
          </a:p>
          <a:p>
            <a:r>
              <a:rPr lang="ru-RU" sz="2800" dirty="0" smtClean="0"/>
              <a:t>4 – рукоятки переключения скоростей и подачи</a:t>
            </a:r>
          </a:p>
          <a:p>
            <a:r>
              <a:rPr lang="ru-RU" sz="2800" dirty="0" smtClean="0"/>
              <a:t>5 – штурвал ручной подачи</a:t>
            </a:r>
          </a:p>
          <a:p>
            <a:r>
              <a:rPr lang="ru-RU" sz="2800" dirty="0" smtClean="0"/>
              <a:t>6 – лимб контроля глубины обработки</a:t>
            </a:r>
          </a:p>
          <a:p>
            <a:r>
              <a:rPr lang="ru-RU" sz="2800" dirty="0" smtClean="0"/>
              <a:t>7 – шпиндель</a:t>
            </a:r>
          </a:p>
          <a:p>
            <a:r>
              <a:rPr lang="ru-RU" sz="2800" dirty="0" smtClean="0"/>
              <a:t>8 – шланг для подачи СОЖ</a:t>
            </a:r>
          </a:p>
          <a:p>
            <a:r>
              <a:rPr lang="ru-RU" sz="2800" dirty="0" smtClean="0"/>
              <a:t>9 – стол</a:t>
            </a:r>
          </a:p>
          <a:p>
            <a:r>
              <a:rPr lang="ru-RU" sz="2800" dirty="0" smtClean="0"/>
              <a:t>10 – рукоятка подъема стола</a:t>
            </a:r>
          </a:p>
          <a:p>
            <a:r>
              <a:rPr lang="ru-RU" sz="2800" dirty="0" smtClean="0"/>
              <a:t>11 – фундаментальная плита</a:t>
            </a:r>
          </a:p>
          <a:p>
            <a:r>
              <a:rPr lang="ru-RU" sz="2800" dirty="0" smtClean="0"/>
              <a:t>12 – шкаф с электрооборудованием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96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22"/>
            <a:ext cx="4638675" cy="67951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5900" y="315307"/>
            <a:ext cx="68961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Сверлильная головка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(рис.11.5, а)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– двухскоростной электродвигатель главного движения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2 - коробка скоростей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– коробка подач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– рукоятка переключения подачи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 – корпус головки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 – штурвал перемещения гильзы шпинделя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 – механизм перемещения гильзы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 – кнопочная станция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 – панель управления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– механизм установки глубины сверления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 – рукоятка переключения угловых скоростей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– механизм ускоренного перемещения шпинделя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 – электродвигатель ускоренного перемещения шпинделя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 – муфта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 – шпиндель для одного или нескольких инструментов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16 – рейка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17 – гильза шпинделя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 – реечное колесо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 – предохранительная муфта</a:t>
            </a:r>
          </a:p>
        </p:txBody>
      </p:sp>
    </p:spTree>
    <p:extLst>
      <p:ext uri="{BB962C8B-B14F-4D97-AF65-F5344CB8AC3E}">
        <p14:creationId xmlns:p14="http://schemas.microsoft.com/office/powerpoint/2010/main" val="13500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424" y="334060"/>
            <a:ext cx="11029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2Н135 станок вертикальный сверлильный универсальный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одношпиндельный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649" y="1411278"/>
            <a:ext cx="11515725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Станок сверлильный вертикальный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2Н135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(ТУ 2-024-4645-79) заменил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устаревшую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 </a:t>
            </a: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2А135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был заменен на более совершенную модель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2Н135-1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 плавающим координатным столом.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Вертикально-сверлильный станок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2Н135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условным диаметром сверления 35 мм, используется на предприятиях с единичным и мелкосерийным выпуском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64" t="3766" r="7053" b="16629"/>
          <a:stretch/>
        </p:blipFill>
        <p:spPr>
          <a:xfrm>
            <a:off x="447675" y="180975"/>
            <a:ext cx="5512994" cy="533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84895"/>
          <a:stretch/>
        </p:blipFill>
        <p:spPr>
          <a:xfrm>
            <a:off x="447675" y="5496719"/>
            <a:ext cx="8534400" cy="1361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266700"/>
            <a:ext cx="2857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0518" y="510659"/>
            <a:ext cx="8285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Модификации сверлильных станков 2Н135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8150" y="1339269"/>
            <a:ext cx="11229975" cy="47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2Н135А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вертикально-сверлильные станки с автоматизированным управлением (управление производится с помощью заранее настроенных кулачков и кнопок);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2Н135К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координатные вертикально-сверлильные станки с крестовым столом;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2Н135-1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координатные вертикально-сверлильные станки с круглым поворотным столом;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2Н135С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специальные однопозиционные вертикально-сверлильные станки с фланцевой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пинолью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служащей для крепления многошпиндельных головок;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2Н135Н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многопозиционные сверлильные станки, предназначенные для установки многошпиндельных головок и поворотных столов;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2Р135Ф2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сверлильные станки с ЧПУ, крестовым столом и револьверной головкой и др.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540742"/>
            <a:ext cx="116205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наладке на работу с выключением подачи шпинделя на заданной глубине необходимо соблюдать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инструмент в шпинделе;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обрабатываемую деталь на столе;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опустить шпиндель до упора инструмента в деталь;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винтом отжать и установить лимб сверлильной головки так, чтобы против указателя находилась цифра, соответствующая глубине обработки с учетом угла заточки инструмента.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лимб. Кулачок с буквой "П" закрепить так, чтобы его риска совпала с соответствующей риской на лимбе.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099" y="380999"/>
            <a:ext cx="11572875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Наладка станка на нарезание резьбы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патрон с метчиком в шпинделе;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обрабатываемую деталь на столе станка;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опустить шпиндель до упора инструмента в деталь;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лимб на сверлильной головке установить так, чтобы против указателя находилась цифра, соответствующая глубине обработки. Совместить риску кулачка "П" с соответствующей риской на лимбе и закрепить кулачок.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Выключить механическую подачу. После включения вращения шпинделя метчик вручную ввести в отверстие.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достижении заданной глубины нарезания шпиндель автоматически реверсируется и метчик выходит из отверстия.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150" y="159120"/>
            <a:ext cx="11382375" cy="655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Указания по эксплуатации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Предохранительная муфта механизма подачи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отрегулирована по осевому усилию на шпинделе на 15% больше допускаемого.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Направляющие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регулируются винтами на правой стороне стола. Зажим стола осуществляется винтом с квадратом, расположенным с правой стороны стола, и рукояткой подъема стола.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Направляющие сверлильной головки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регулируются винтами, расположенными на правой боковой поверхности направляющих, сама головка зажимается винтом с квадратом на этой же стороне рукояткой подъема стола.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    Для 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подтяжки пружины противовеса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нужно отвернуть пробку на дне сверлильной головки, слить масло из резервуара, поворотом винта подтянуть пружину.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98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404" y="358259"/>
            <a:ext cx="8428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Радиально-сверлильные станки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675" y="1127700"/>
            <a:ext cx="11582400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их назначение – обработка отверстий в крупных заготовках в условиях мелкосерийного и среднесерийного производства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713" y="2119318"/>
            <a:ext cx="4045612" cy="4562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675" y="230418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радиально-сверлильных станках в отличие от вертикально-сверлильного совмещения осей отверстия заготовки и шпинделя достигается перемещением шпинделя относительно неподвижной заготовки в радиальном и круговом направлениях (в полярных координатах).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90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298450"/>
            <a:ext cx="10515600" cy="9493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Назначение и классификация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0575" y="1057275"/>
            <a:ext cx="104298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Сверлильные станки предназначены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для:</a:t>
            </a:r>
          </a:p>
          <a:p>
            <a:pPr marL="457200" indent="-457200">
              <a:buFont typeface="Times New Roman" panose="02020603050405020304" pitchFamily="18" charset="0"/>
              <a:buChar char="̶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сверление сквозных и глухих отверстий (рис.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шероховатость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не ниже 12-13_го квалитета 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6,3...15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  <a:p>
            <a:pPr marL="457200" indent="-457200">
              <a:buFont typeface="Times New Roman" panose="02020603050405020304" pitchFamily="18" charset="0"/>
              <a:buChar char="̶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рассверливание отверстий (рис. б)</a:t>
            </a:r>
          </a:p>
          <a:p>
            <a:pPr marL="457200" indent="-457200">
              <a:buFont typeface="Times New Roman" panose="02020603050405020304" pitchFamily="18" charset="0"/>
              <a:buChar char="̶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зенкерование, шероховатость поверхности отверстий 11— 13_й квалитет,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10...15 мкм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(рис.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3734931"/>
            <a:ext cx="7100888" cy="2797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8025" y="622208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05512" y="622208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36231" y="619268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49" y="317838"/>
            <a:ext cx="9820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 конструкции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радиально-сверлильные станки подразделяют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станки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общего назначения,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переносные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передвижные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2872383"/>
            <a:ext cx="3705225" cy="3654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07" y="2954074"/>
            <a:ext cx="4987017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147787"/>
            <a:ext cx="9648825" cy="65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1" y="543610"/>
            <a:ext cx="11858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Промышленные радиально-сверлильные станки ЭТМ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3116,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ЭТМ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3116А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</a:rPr>
              <a:t>ЭТМ 3119, ЭТМ 3125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1497717"/>
            <a:ext cx="11610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 станках можно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выполнять: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угловое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сверление при обычном положении заготовки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сверление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под комбинированными углами при повороте заготовки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сверление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вне рабочего стола, когда размеры заготовки превышают его размеры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углубленное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сверление до 420 мм;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сверление.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80" y="3261226"/>
            <a:ext cx="1930219" cy="3518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317" y="3261226"/>
            <a:ext cx="2330283" cy="35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099" y="591235"/>
            <a:ext cx="11363325" cy="1077218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1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u="sng" dirty="0">
                <a:ln w="0">
                  <a:gradFill flip="none" rotWithShape="1">
                    <a:gsLst>
                      <a:gs pos="0">
                        <a:schemeClr val="tx1"/>
                      </a:gs>
                      <a:gs pos="46000">
                        <a:schemeClr val="tx1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Радиально-сверлильный станок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2М55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который относится к категории двухколонного оборудования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99" y="1542362"/>
            <a:ext cx="4200525" cy="5025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1974" y="2135178"/>
            <a:ext cx="6877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Важное преимущество использования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состоит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том, что обрабатываемая деталь остается неподвижной, а все перемещения совершает шпиндельный узел с закрепленным в нем режущим инструментом.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20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6" y="305440"/>
            <a:ext cx="11525250" cy="604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преимуществам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радиально-сверлильного станка модели 2М55 относят следующие особенности: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верхней части агрегата отсутствуют механизмы, нуждающиеся в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обслуживании.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Зажим колонны из-за использования конусного механизма отличается высокой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жесткостью.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двухстоечной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компоновке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оснащению траверсы оборудования жесткими направляющими обеспечивается высокая точность обработки заготовок.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скорость передвижения рукава по колонне и быстродействие его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зажима.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Конструкция направляющих станка,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увеличивает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ремонтопригодность и сокращает время на техническое обслуживание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6" y="357950"/>
            <a:ext cx="5219859" cy="6263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29275" y="820675"/>
            <a:ext cx="2676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Плита станка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Цоколь, колонна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Агрегат охлаждения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Токосъемник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Рукав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подъема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Зажим рукава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Редуктор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Гидростанция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Гидрозажим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Головка сверлильная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Фрикционная муфта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Коробка скоростей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Коробка подач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 червяка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7225" y="820675"/>
            <a:ext cx="39147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включения подач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ручного перемещения головки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Зажим головки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Гидропреселектор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Привод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гидропреселектора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Гидропанель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Командоаппарат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Шпиндель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Противовес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Насосная установка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цилиндр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Гидрокоммуникация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Смазка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Электрооборудование колонны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16"/>
              <a:tabLst>
                <a:tab pos="679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Электрооборудование рукава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Электрооборудование головки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2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024" y="495985"/>
            <a:ext cx="11115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Горизонтально-расточные станки с ручным управлением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080760"/>
            <a:ext cx="7853000" cy="54534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34024" y="1080760"/>
            <a:ext cx="3695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Предназначен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обработки заготовок больших размеров и массы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66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866" y="367784"/>
            <a:ext cx="8814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Горизонтально-расточный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станок с УПИ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3962" y="1014115"/>
            <a:ext cx="6910388" cy="5643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4350" y="1014115"/>
            <a:ext cx="3876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Станок предназначен для обработки заготовок из черных и цветных металлов, пластмасс и других материалов в условиях единичного и мелкосерийного производства.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76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647" y="634484"/>
            <a:ext cx="10832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Станок горизонтально-расточной универсальный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2620В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0" y="1219259"/>
            <a:ext cx="7240868" cy="44957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8125" y="1133534"/>
            <a:ext cx="441007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задняя стойка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люнет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станина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продольные салазки стола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поперечные салазки стола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поворотный стол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планшайба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радиальный суппорт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шпиндельная бабка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передняя стойка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шкаф электрооборудования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электромашинный агрегат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277538"/>
            <a:ext cx="117538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Модификации горизонтально-расточного станка 2620В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2620В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имеет радиальный суппорт на встроенной планшайбе и нормальный выдвижной шпиндель диаметром 90 мм и отличается большей универсальностью.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2620Е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работ, выполняемых преимущественно с применением радиального суппорта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2622В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имеет усиленный выдвижной шпиндель диаметром 110 мм и конус отверстия шпинделя — Морзе № 6.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2622Г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выполняется без задней стойки с укороченной станиной, благодаря этому уменьшаются габариты и масса станка.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2622Д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предназначен для обработки крупногабаритных деталей массой до 4000 кг.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2622К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предназначен для обработки особо крупных неподвижно установленных чугунных и стальных корпусных деталей.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2622П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- обладает повышенной точностью, жесткостью и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виброустойчивостью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шпиндельной системы.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65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1" y="879604"/>
            <a:ext cx="10115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Times New Roman" panose="02020603050405020304" pitchFamily="18" charset="0"/>
              <a:buChar char="̶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растачивание отверстий (рис. г);</a:t>
            </a:r>
          </a:p>
          <a:p>
            <a:pPr marL="457200" lvl="0" indent="-457200">
              <a:buFont typeface="Times New Roman" panose="02020603050405020304" pitchFamily="18" charset="0"/>
              <a:buChar char="̶"/>
            </a:pP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зенкование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(рис. д);</a:t>
            </a:r>
          </a:p>
          <a:p>
            <a:pPr marL="457200" lvl="0" indent="-457200">
              <a:buFont typeface="Times New Roman" panose="02020603050405020304" pitchFamily="18" charset="0"/>
              <a:buChar char="̶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развертывание отверстий, точность (7—11_й квалитет) и шероховатости,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1,25...15 мкм (рис. 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3063"/>
          <a:stretch/>
        </p:blipFill>
        <p:spPr>
          <a:xfrm>
            <a:off x="138112" y="2717758"/>
            <a:ext cx="2090738" cy="3168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2717758"/>
            <a:ext cx="5260889" cy="2701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676" y="2717758"/>
            <a:ext cx="4743641" cy="2520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50" y="604837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42239" y="498157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57139" y="489169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5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515035"/>
            <a:ext cx="11306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Конструктивные особенности сверлильно-расточных станков с ЧПУ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61" y="1954203"/>
            <a:ext cx="11391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Конструктивной особенностью этих станков является их высокая жесткость и точность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позиционировании исполнительных органов станка точность достигает (0,25...0,05) мм; число управляемых координат три, в том числе одновременно управляемых две; дискретность задания перемещений 0,01 мм.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5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825" y="619810"/>
            <a:ext cx="1112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Расточные станки с ЧПУ изготовляют двух конструктивных видов: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горизонтально-расточные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координатно-расточные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704" y="2105710"/>
            <a:ext cx="27909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Точность расточных станков с ЧПУ соответствует классам П и В.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867" y="1982776"/>
            <a:ext cx="4801723" cy="4494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880" y="1982777"/>
            <a:ext cx="3890733" cy="44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471" y="824984"/>
            <a:ext cx="10978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2Р135Ф2 станок вертикально-сверлильный с ЧПУ.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6471" y="1832313"/>
            <a:ext cx="10978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Вертикальный сверлильный станок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2Р135Ф2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с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шестишпиндельной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револьверной головкой, с крестовым столом и числовым программным управлением (ЧПУ) предназначен для сверления, рассверливания, зенкования, развертывания, нарезания резьбы и фрезерования в мелкосерийном и серийном производстве различных отраслей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промышленности.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471" y="4706035"/>
            <a:ext cx="9564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Класс точности станка — Н по ГОСТ 8—77. Категория качества — высшая.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62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5" y="389533"/>
            <a:ext cx="6654169" cy="54397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34225" y="389533"/>
            <a:ext cx="484822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 станка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Салазки стола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Револьверная головка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Шпиндельная бабка (суппорт)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Коробка скоростей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Редуктор подач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Подвесной пульт управления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Шкаф с аппаратурой управления электрооборудованием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Шкаф с аппаратурой ЧПУ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Колонна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Крестовый стол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" y="374593"/>
            <a:ext cx="11658600" cy="600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в станке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движение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вращение шпинделя с инструментом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Перемещение по осям станка: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Ось Х - продольная подача - продольное перемещение стола по направляющим салазок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Ось Y - поперечная подача - поперечное перемещение салазок по направляющим станины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Ось Z - вертикальная подача - вертикальное перемещение шпиндельной бабки (суппорта) по направляющим стойки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Вспомогательные движения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ускоренное перемещение суппорта, периодический поворот револьверной головки, точные и ускоренные перемещения стола и салазок (движение позиционирования).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349" y="867341"/>
            <a:ext cx="9877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Times New Roman" panose="02020603050405020304" pitchFamily="18" charset="0"/>
              <a:buChar char="̶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выглаживание, или развальцовывание, (рис. ж);</a:t>
            </a:r>
          </a:p>
          <a:p>
            <a:pPr marL="457200" lvl="0" indent="-457200">
              <a:buFont typeface="Times New Roman" panose="02020603050405020304" pitchFamily="18" charset="0"/>
              <a:buChar char="̶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нарезание внутренней резьбы метчиком (рис. з); </a:t>
            </a:r>
          </a:p>
          <a:p>
            <a:pPr marL="457200" lvl="0" indent="-457200">
              <a:buFont typeface="Times New Roman" panose="02020603050405020304" pitchFamily="18" charset="0"/>
              <a:buChar char="̶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цекование (рис. и).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2" y="2681287"/>
            <a:ext cx="3092191" cy="3424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6" y="2681287"/>
            <a:ext cx="3138488" cy="3421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53" y="2681287"/>
            <a:ext cx="2471633" cy="2709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43" y="509587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ж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25128" y="573391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58928" y="573391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64" y="1154656"/>
            <a:ext cx="11439524" cy="3459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Формообразующими движениями при обработке отверстий на сверлильных станках являются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вращательное движение инструмента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поступательное движение подачи инструмента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вдоль его оси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Основной параметр станка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– наибольший условный диаметр сверления отверстия (по стали).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Станок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характеризуется вылетом и наибольшим ходом шпинделя, скоростными и другими показателями.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89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1" y="661680"/>
            <a:ext cx="1049655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Сверлильно-расточные станки по классификатору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отнесены ко второй группе, внутри которой их делят на следующие типы: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вертикально-сверлильные;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одношпиндельные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полуавтоматы;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многошпиндельные полуавтоматы;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– координатно-расточные;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– радиально-сверлильные;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– горизонтально-расточные;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– алмазно-расточные;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– горизонтально-сверлильные;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– разные сверлильные.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4" y="582518"/>
            <a:ext cx="10648951" cy="489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Буквенно-цифровое обозначение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корпусе указывает: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цифра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на группы по таблице классификации металлообрабатывающего оборудования;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цифра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 тип оборудования;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втором месте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это говорит о модернизации базовой модели;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диаметр сверления 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определяется по значению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последних 2 цифр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конце стоят буквы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«Н», «П», «В», «А», «С»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они указывают на точность,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сменным инструментом.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30" y="419356"/>
            <a:ext cx="6057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Типы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универсальных станков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вертикально-сверлильные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одношпиндельные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и многошпиндельные (рис.11.1);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радиально-сверлильные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(рис. 11.2);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горизонтально-сверлильные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глубокого сверления (рис.11.3)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75909"/>
            <a:ext cx="5267401" cy="3121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6" y="3687562"/>
            <a:ext cx="6153928" cy="2798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5584"/>
          <a:stretch/>
        </p:blipFill>
        <p:spPr>
          <a:xfrm>
            <a:off x="6348450" y="3197332"/>
            <a:ext cx="5048250" cy="36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" y="379351"/>
            <a:ext cx="114300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Вертикально-сверлильные станки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делятся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три группы: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легкие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(настольного типа) – с наибольшим диаметром сверления 3; 6 и 12 мм; </a:t>
            </a:r>
          </a:p>
          <a:p>
            <a:pPr marL="90678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 наибольшим диаметром сверления 18; 25; 35 и 50 мм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90678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тяжелые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с наибольшим диаметром сверления 75 мм.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77" y="2933700"/>
            <a:ext cx="2598360" cy="3753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6" y="2413830"/>
            <a:ext cx="1790700" cy="4242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75" y="2805870"/>
            <a:ext cx="2884361" cy="38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1731</Words>
  <Application>Microsoft Office PowerPoint</Application>
  <PresentationFormat>Широкоэкранный</PresentationFormat>
  <Paragraphs>222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Тема Office</vt:lpstr>
      <vt:lpstr>Тема 3.2. Станки сверлильно-расточной группы</vt:lpstr>
      <vt:lpstr>Назначение и 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3.2. Станки сверлильно-расточной группы</dc:title>
  <dc:creator>Дудникова Галина Васильевна</dc:creator>
  <cp:lastModifiedBy>Дудникова Галина Васильевна</cp:lastModifiedBy>
  <cp:revision>25</cp:revision>
  <dcterms:created xsi:type="dcterms:W3CDTF">2021-10-06T03:09:21Z</dcterms:created>
  <dcterms:modified xsi:type="dcterms:W3CDTF">2021-10-07T06:36:40Z</dcterms:modified>
</cp:coreProperties>
</file>